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44"/>
  </p:notesMasterIdLst>
  <p:sldIdLst>
    <p:sldId id="258" r:id="rId2"/>
    <p:sldId id="259" r:id="rId3"/>
    <p:sldId id="327" r:id="rId4"/>
    <p:sldId id="328" r:id="rId5"/>
    <p:sldId id="329" r:id="rId6"/>
    <p:sldId id="330" r:id="rId7"/>
    <p:sldId id="331" r:id="rId8"/>
    <p:sldId id="334" r:id="rId9"/>
    <p:sldId id="332" r:id="rId10"/>
    <p:sldId id="333" r:id="rId11"/>
    <p:sldId id="351" r:id="rId12"/>
    <p:sldId id="339" r:id="rId13"/>
    <p:sldId id="336" r:id="rId14"/>
    <p:sldId id="340" r:id="rId15"/>
    <p:sldId id="341" r:id="rId16"/>
    <p:sldId id="367" r:id="rId17"/>
    <p:sldId id="298" r:id="rId18"/>
    <p:sldId id="342" r:id="rId19"/>
    <p:sldId id="343" r:id="rId20"/>
    <p:sldId id="344" r:id="rId21"/>
    <p:sldId id="301" r:id="rId22"/>
    <p:sldId id="305" r:id="rId23"/>
    <p:sldId id="345" r:id="rId24"/>
    <p:sldId id="346" r:id="rId25"/>
    <p:sldId id="347" r:id="rId26"/>
    <p:sldId id="348" r:id="rId27"/>
    <p:sldId id="349" r:id="rId28"/>
    <p:sldId id="350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2" r:id="rId39"/>
    <p:sldId id="364" r:id="rId40"/>
    <p:sldId id="365" r:id="rId41"/>
    <p:sldId id="366" r:id="rId42"/>
    <p:sldId id="272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123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BCDA03-F1B8-4D71-A99C-F7D45F1E7D82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5EFBDA-4E78-49EA-AB1B-47A22515D5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EFBDA-4E78-49EA-AB1B-47A22515D53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EFBDA-4E78-49EA-AB1B-47A22515D53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27.09.2024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contrast="-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7950" y="928670"/>
            <a:ext cx="2328850" cy="71438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Архив ЗГО. Ф. И-19. Оп. 1. Д. 1903 . Л. 70.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Архив ЗГО. Ф. И-19. Оп.1. Д. 1903. Л. 70. Манифест от 26.08.1856 г. Последний лист_page-0001.jpg"/>
          <p:cNvPicPr>
            <a:picLocks noGrp="1" noChangeAspect="1"/>
          </p:cNvPicPr>
          <p:nvPr>
            <p:ph type="pic" idx="1"/>
          </p:nvPr>
        </p:nvPicPr>
        <p:blipFill>
          <a:blip r:embed="rId2">
            <a:lum bright="10000"/>
          </a:blip>
          <a:srcRect l="27726" t="4452" r="34159" b="40657"/>
          <a:stretch>
            <a:fillRect/>
          </a:stretch>
        </p:blipFill>
        <p:spPr>
          <a:xfrm rot="5400000">
            <a:off x="550484" y="735344"/>
            <a:ext cx="5436000" cy="553690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43636" y="2143116"/>
            <a:ext cx="2714644" cy="321471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Манифест Александра </a:t>
            </a:r>
            <a:r>
              <a:rPr lang="en-US" sz="1800" dirty="0" smtClean="0">
                <a:solidFill>
                  <a:schemeClr val="bg1"/>
                </a:solidFill>
              </a:rPr>
              <a:t>II</a:t>
            </a:r>
            <a:r>
              <a:rPr lang="ru-RU" sz="1800" dirty="0" smtClean="0">
                <a:solidFill>
                  <a:schemeClr val="bg1"/>
                </a:solidFill>
              </a:rPr>
              <a:t>                 26 августа                                           (7 сентября) 1856 года                            «О Всемилостивейшем даровании народу милостей по случаю Коронования Его Императорского Величества».          Последний лист.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2022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Правила для раздачи бронзовой медали и бронзового наперсного креста в память минувшей войны 1853 – 1856 гг. (Архив ЗГО. Ф. И-19. Оп. 1. Д. 1795. Л. 10 – 10 об.)</a:t>
            </a:r>
            <a:br>
              <a:rPr lang="ru-RU" sz="2000" dirty="0" smtClean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5" name="Содержимое 4" descr="Архив ЗГО. Ф. И-19.  Оп. 1. Д. 1795. Л. 10. Правила для раздачи_page-000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9359" t="6259" r="2980" b="29472"/>
          <a:stretch>
            <a:fillRect/>
          </a:stretch>
        </p:blipFill>
        <p:spPr>
          <a:xfrm rot="5400000">
            <a:off x="62125" y="2092792"/>
            <a:ext cx="5245367" cy="3488627"/>
          </a:xfrm>
        </p:spPr>
      </p:pic>
      <p:pic>
        <p:nvPicPr>
          <p:cNvPr id="6" name="Содержимое 5" descr="Архив ЗГО. Ф. И-19.  Оп. 1. Д. 1795. Л. 10об. Правила для раздачи_page-000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25497" t="6399" r="5842" b="31393"/>
          <a:stretch>
            <a:fillRect/>
          </a:stretch>
        </p:blipFill>
        <p:spPr>
          <a:xfrm rot="5400000">
            <a:off x="3886443" y="2230757"/>
            <a:ext cx="5416664" cy="3384000"/>
          </a:xfrm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484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	Медалью «В память войны 1853—1856»</a:t>
            </a:r>
            <a:r>
              <a:rPr lang="ru-RU" sz="2000" dirty="0" smtClean="0">
                <a:solidFill>
                  <a:schemeClr val="bg1"/>
                </a:solidFill>
              </a:rPr>
              <a:t> награждался широкий круг лиц,                       как воевавших на Крымской войне, так и находившихся в тылу. Рисунок медали был утверждён Александром II ещё 30 марта 1856 г. Медали были отчеканены двух разновидностей – из светлой и тёмной бронзы, обе диаметром 28 мм.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Times New Roman"/>
              </a:rPr>
              <a:t>                                                                              На лицевой стороне изображены </a:t>
            </a:r>
            <a:r>
              <a:rPr lang="ru-RU" sz="2000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вензели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Times New Roman"/>
              </a:rPr>
              <a:t> императоров Николая I и Александра II, увенчанные императорскими коронами и осенённые лучами «всевидящего ока», находящегося над ними. Внизу, под вензелями, вдоль бортика медали, годы Крымской войны: «1853-1854-1855-1856». На оборотной стороне горизонтальная надпись в пять строк, цитата из Псалтыри: «НА ТЯ – ГОСПОДИ – УПОВАХОМЪ, ДА – НЕ ПОСТЫДИМСЯ – ВО ВЕКИ».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Большой смысл вкладывался в изображённое «око Господне» как символ божественного всезнания, </a:t>
            </a:r>
            <a:r>
              <a:rPr lang="ru-RU" sz="2000" dirty="0" err="1" smtClean="0">
                <a:solidFill>
                  <a:schemeClr val="bg1"/>
                </a:solidFill>
              </a:rPr>
              <a:t>всевидения</a:t>
            </a:r>
            <a:r>
              <a:rPr lang="ru-RU" sz="2000" dirty="0" smtClean="0">
                <a:solidFill>
                  <a:schemeClr val="bg1"/>
                </a:solidFill>
              </a:rPr>
              <a:t> и мудрости, вписанное в равносторонний треугольник (символ Троицы), от которого исходит сияние как символ Судьбы, промысла Божия. Медаль имела ушко для крепления к колодке или ленте. Носить медаль следовало на груди или в петлице. Носили эти награды на четырёх различных орденских лентах – в зависимости от степени участия награждаемых в войне.                                                                                             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	Медаль из светлой бронзы полагалось носить на одной из трёх разных лент: Георгиевской, Андреевской или Владимирской.       Медаль из тёмной бронзы полагалось носить на одной из двух разных лент: Владимирской или Анненской. 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	После смерти награждённых медаль переходила к потомкам, но без права ношения.</a:t>
            </a:r>
            <a:br>
              <a:rPr lang="ru-RU" sz="2000" dirty="0" smtClean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1571612"/>
            <a:ext cx="4040188" cy="500066"/>
          </a:xfrm>
        </p:spPr>
        <p:txBody>
          <a:bodyPr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Медаль из светлой бронзы                         «В память войны 1853 – 1856 гг.»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7" name="Содержимое 6" descr="russko-turetskaya-1853-56-0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4598" t="-275" r="6958" b="-2320"/>
          <a:stretch>
            <a:fillRect/>
          </a:stretch>
        </p:blipFill>
        <p:spPr>
          <a:xfrm>
            <a:off x="571472" y="2143116"/>
            <a:ext cx="3857652" cy="2286016"/>
          </a:xfrm>
        </p:spPr>
      </p:pic>
      <p:pic>
        <p:nvPicPr>
          <p:cNvPr id="8" name="Содержимое 7" descr="Азин-750x383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 l="3381" r="2869"/>
          <a:stretch>
            <a:fillRect/>
          </a:stretch>
        </p:blipFill>
        <p:spPr>
          <a:xfrm>
            <a:off x="4500562" y="4214818"/>
            <a:ext cx="4071966" cy="214314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Отчеканено всего около 1 700 000 медалей из светлой и темной бронзы. Основной тираж был изготовлен на Санкт-Петербургском монетном дворе, а 430 000 – на Екатеринбургском монетном дворе.</a:t>
            </a:r>
            <a:endParaRPr lang="ru-RU" sz="18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648200" y="3286124"/>
            <a:ext cx="4040188" cy="571504"/>
          </a:xfrm>
        </p:spPr>
        <p:txBody>
          <a:bodyPr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Медаль из тёмной бронзы                       «В память войны 1853 – 1856 гг.»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63579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/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2200" b="1" dirty="0" smtClean="0">
                <a:solidFill>
                  <a:schemeClr val="bg1"/>
                </a:solidFill>
              </a:rPr>
              <a:t>Наперсный крест «В память войны 1853—1856»</a:t>
            </a:r>
            <a:r>
              <a:rPr lang="ru-RU" sz="2200" dirty="0" smtClean="0">
                <a:solidFill>
                  <a:schemeClr val="bg1"/>
                </a:solidFill>
              </a:rPr>
              <a:t>  - массовая высочайше утверждённая  награда   Российской империи  для </a:t>
            </a:r>
            <a:r>
              <a:rPr lang="ru-RU" sz="2200" b="1" dirty="0" smtClean="0">
                <a:solidFill>
                  <a:schemeClr val="bg1"/>
                </a:solidFill>
              </a:rPr>
              <a:t>православного  р</a:t>
            </a:r>
            <a:r>
              <a:rPr lang="ru-RU" sz="2200" dirty="0" smtClean="0">
                <a:solidFill>
                  <a:schemeClr val="bg1"/>
                </a:solidFill>
              </a:rPr>
              <a:t>оссийского   духовенства. </a:t>
            </a:r>
            <a:br>
              <a:rPr lang="ru-RU" sz="2200" dirty="0" smtClean="0">
                <a:solidFill>
                  <a:schemeClr val="bg1"/>
                </a:solidFill>
              </a:rPr>
            </a:br>
            <a:r>
              <a:rPr lang="ru-RU" sz="2200" dirty="0" smtClean="0">
                <a:solidFill>
                  <a:schemeClr val="bg1"/>
                </a:solidFill>
              </a:rPr>
              <a:t>Им награждалось всё  православное российское духовенство                                    (от митрополитов до священников), как участвовавшее в Крымской войне, так и находившееся в тылу. </a:t>
            </a:r>
            <a:br>
              <a:rPr lang="ru-RU" sz="2200" dirty="0" smtClean="0">
                <a:solidFill>
                  <a:schemeClr val="bg1"/>
                </a:solidFill>
              </a:rPr>
            </a:br>
            <a:r>
              <a:rPr lang="ru-RU" sz="2200" dirty="0" smtClean="0">
                <a:solidFill>
                  <a:schemeClr val="bg1"/>
                </a:solidFill>
              </a:rPr>
              <a:t>Рисунок  креста  утвержден  императором  21 июня 1856 года.                                             Размер креста  100 </a:t>
            </a:r>
            <a:r>
              <a:rPr lang="ru-RU" sz="2200" dirty="0" err="1" smtClean="0">
                <a:solidFill>
                  <a:schemeClr val="bg1"/>
                </a:solidFill>
              </a:rPr>
              <a:t>x</a:t>
            </a:r>
            <a:r>
              <a:rPr lang="ru-RU" sz="2200" dirty="0" smtClean="0">
                <a:solidFill>
                  <a:schemeClr val="bg1"/>
                </a:solidFill>
              </a:rPr>
              <a:t> 58 мм. В отличие  от  медали  четырехконечный  крест                                    с  расширенными концами  чеканился  только  из  тёмной бронзы и носили его  на шее  только  на  Владимирской ленте. На лицевой стороне креста:                                     в середине креста, в сиянии лучей, лицевая сторона медали «В память войны 1853 – 1856 гг.»– соединенные вензеля Николая </a:t>
            </a:r>
            <a:r>
              <a:rPr sz="2200" smtClean="0">
                <a:solidFill>
                  <a:schemeClr val="bg1"/>
                </a:solidFill>
              </a:rPr>
              <a:t>I </a:t>
            </a:r>
            <a:r>
              <a:rPr lang="ru-RU" sz="2200" dirty="0" smtClean="0">
                <a:solidFill>
                  <a:schemeClr val="bg1"/>
                </a:solidFill>
              </a:rPr>
              <a:t>и Александра II под императорской короной. Вверху «всевидящее око»  с  исходящими лучами.                                                   Внизу, под вензелями,  даты: «1853-1854-1855-1856».</a:t>
            </a:r>
            <a:br>
              <a:rPr lang="ru-RU" sz="2200" dirty="0" smtClean="0">
                <a:solidFill>
                  <a:schemeClr val="bg1"/>
                </a:solidFill>
              </a:rPr>
            </a:br>
            <a:r>
              <a:rPr lang="ru-RU" sz="2200" dirty="0" smtClean="0">
                <a:solidFill>
                  <a:schemeClr val="bg1"/>
                </a:solidFill>
              </a:rPr>
              <a:t>На оборотной стороне:  в  середине  креста  в  сиянии  лучей – оборотная сторона  медали «В память войны 1853 – 1856 гг.»  Надпись:  «НА ТЯ ГОСПОДИ  УПОВАХОМЪ,  ДА  НЕ  ПОСТЫДИМСЯ  ВО  ВЕКИ».</a:t>
            </a:r>
            <a:br>
              <a:rPr lang="ru-RU" sz="2200" dirty="0" smtClean="0">
                <a:solidFill>
                  <a:schemeClr val="bg1"/>
                </a:solidFill>
              </a:rPr>
            </a:br>
            <a:r>
              <a:rPr lang="ru-RU" sz="2200" dirty="0" smtClean="0">
                <a:solidFill>
                  <a:schemeClr val="bg1"/>
                </a:solidFill>
              </a:rPr>
              <a:t>После  смерти награждённых крест  оставался у потомков.</a:t>
            </a:r>
            <a:br>
              <a:rPr lang="ru-RU" sz="2200" dirty="0" smtClean="0">
                <a:solidFill>
                  <a:schemeClr val="bg1"/>
                </a:solidFill>
              </a:rPr>
            </a:br>
            <a:r>
              <a:rPr lang="ru-RU" sz="2200" dirty="0" smtClean="0">
                <a:solidFill>
                  <a:schemeClr val="bg1"/>
                </a:solidFill>
              </a:rPr>
              <a:t/>
            </a:r>
            <a:br>
              <a:rPr lang="ru-RU" sz="22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428604"/>
            <a:ext cx="3214710" cy="828660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Наперсный крест                               «В память войны 1853 – 18 56 гг.». Лицевая сторона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5e7a04ec38285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3927" r="13927"/>
          <a:stretch>
            <a:fillRect/>
          </a:stretch>
        </p:blipFill>
        <p:spPr>
          <a:xfrm>
            <a:off x="142844" y="500042"/>
            <a:ext cx="5186370" cy="55626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57818" y="1357298"/>
            <a:ext cx="3643338" cy="507209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1900" dirty="0" smtClean="0">
                <a:solidFill>
                  <a:schemeClr val="bg1"/>
                </a:solidFill>
              </a:rPr>
              <a:t>Правила выдачи креста и положение о правах на получение медалей были изменены Положением Комитета Министров, утвержденным императором                 27 ноября 1856 года: право на награждение крестом получило </a:t>
            </a:r>
            <a:r>
              <a:rPr lang="ru-RU" sz="1900" b="1" dirty="0" smtClean="0">
                <a:solidFill>
                  <a:schemeClr val="bg1"/>
                </a:solidFill>
              </a:rPr>
              <a:t>иноверческое</a:t>
            </a:r>
            <a:r>
              <a:rPr lang="ru-RU" sz="1900" dirty="0" smtClean="0">
                <a:solidFill>
                  <a:schemeClr val="bg1"/>
                </a:solidFill>
              </a:rPr>
              <a:t> христианское российское духовенство.</a:t>
            </a:r>
            <a:r>
              <a:rPr lang="ru-RU" sz="1900" dirty="0" smtClean="0"/>
              <a:t>                          </a:t>
            </a:r>
            <a:r>
              <a:rPr lang="ru-RU" sz="1900" dirty="0" smtClean="0">
                <a:solidFill>
                  <a:schemeClr val="bg1"/>
                </a:solidFill>
              </a:rPr>
              <a:t>Изготовление крестов на Санкт-Петербургском монетном дворе продолжалось до 1860 года.  Всего отчеканено около                     40 000, из них 4468 - для иноверческого духовенства.</a:t>
            </a:r>
          </a:p>
          <a:p>
            <a:pPr algn="ctr"/>
            <a:endParaRPr lang="ru-RU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Священники Свято – Троицкого собора Златоустовского завода </a:t>
            </a:r>
            <a:r>
              <a:rPr lang="ru-RU" sz="2000" dirty="0" smtClean="0">
                <a:solidFill>
                  <a:schemeClr val="bg1"/>
                </a:solidFill>
              </a:rPr>
              <a:t>                             В</a:t>
            </a:r>
            <a:r>
              <a:rPr lang="ru-RU" sz="2000" dirty="0" smtClean="0">
                <a:solidFill>
                  <a:schemeClr val="bg1"/>
                </a:solidFill>
              </a:rPr>
              <a:t>. Н. </a:t>
            </a:r>
            <a:r>
              <a:rPr lang="ru-RU" sz="2000" dirty="0" err="1" smtClean="0">
                <a:solidFill>
                  <a:schemeClr val="bg1"/>
                </a:solidFill>
              </a:rPr>
              <a:t>Переберин</a:t>
            </a:r>
            <a:r>
              <a:rPr lang="ru-RU" sz="2000" dirty="0" smtClean="0">
                <a:solidFill>
                  <a:schemeClr val="bg1"/>
                </a:solidFill>
              </a:rPr>
              <a:t> и С. Я. Комаров, награждённые наперсным крестом </a:t>
            </a:r>
            <a:r>
              <a:rPr lang="ru-RU" sz="2000" dirty="0" smtClean="0">
                <a:solidFill>
                  <a:schemeClr val="bg1"/>
                </a:solidFill>
              </a:rPr>
              <a:t>                                   </a:t>
            </a:r>
            <a:r>
              <a:rPr lang="ru-RU" sz="2000" dirty="0" smtClean="0">
                <a:solidFill>
                  <a:schemeClr val="bg1"/>
                </a:solidFill>
              </a:rPr>
              <a:t>«В </a:t>
            </a:r>
            <a:r>
              <a:rPr lang="ru-RU" sz="2000" dirty="0" smtClean="0">
                <a:solidFill>
                  <a:schemeClr val="bg1"/>
                </a:solidFill>
              </a:rPr>
              <a:t>память </a:t>
            </a:r>
            <a:r>
              <a:rPr lang="ru-RU" sz="2000" dirty="0" smtClean="0">
                <a:solidFill>
                  <a:schemeClr val="bg1"/>
                </a:solidFill>
              </a:rPr>
              <a:t>войны 1853 – 1856 годов. (Альбом Иванова. ЗКМ)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5" name="Содержимое 4" descr="Изображение 04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2893" t="7291" r="7940" b="6771"/>
          <a:stretch>
            <a:fillRect/>
          </a:stretch>
        </p:blipFill>
        <p:spPr>
          <a:xfrm>
            <a:off x="928662" y="1443789"/>
            <a:ext cx="3544075" cy="5129573"/>
          </a:xfrm>
        </p:spPr>
      </p:pic>
      <p:pic>
        <p:nvPicPr>
          <p:cNvPr id="6" name="Содержимое 5" descr="Изображение 04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3171" t="2604" r="3078"/>
          <a:stretch>
            <a:fillRect/>
          </a:stretch>
        </p:blipFill>
        <p:spPr>
          <a:xfrm>
            <a:off x="5500694" y="1445141"/>
            <a:ext cx="3357586" cy="4984255"/>
          </a:xfrm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58204" cy="264320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Казённая промышленность Российской империи изначально  создавалась для нужд обороны. Одни предприятия, как  Тульский и Ижевский заводы, подчинялись  непосредственно Военному Министерству,  другие как Златоустовские  заводы, входя в горное ведомство, работали, преимущественно, в интересах армии и флота. В состав продукции  которую они  производили входили:  артиллерийские орудия,  артиллерийские снаряды, гранаты, бомбы, холодное оружие, кирасы, ружейные  стволы, шанцевый инструмент.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572264" y="6143644"/>
            <a:ext cx="2286016" cy="71438"/>
          </a:xfrm>
        </p:spPr>
        <p:txBody>
          <a:bodyPr>
            <a:normAutofit fontScale="25000" lnSpcReduction="20000"/>
          </a:bodyPr>
          <a:lstStyle/>
          <a:p>
            <a:endParaRPr lang="ru-RU" sz="1200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1500166" y="3000372"/>
          <a:ext cx="6286544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44"/>
              </a:tblGrid>
              <a:tr h="34790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Заводы, входившие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 в 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состав Златоустовского                   горного округа (Златоустовские заводы):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4790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Златоустовский завод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4790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Саткинский завод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4790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Кусинский завод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4790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Миасский</a:t>
                      </a:r>
                      <a:r>
                        <a:rPr lang="ru-RU" dirty="0" smtClean="0"/>
                        <a:t> завод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4790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Артинский</a:t>
                      </a:r>
                      <a:r>
                        <a:rPr lang="ru-RU" dirty="0" smtClean="0"/>
                        <a:t> завод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4790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Златоустовская оружейная фабрика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4790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Князе - Михайловская сталелитейная фабрика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4429156"/>
          </a:xfrm>
        </p:spPr>
        <p:txBody>
          <a:bodyPr>
            <a:normAutofit/>
          </a:bodyPr>
          <a:lstStyle/>
          <a:p>
            <a:pPr indent="432000" algn="ctr"/>
            <a:r>
              <a:rPr lang="ru-RU" sz="2000" dirty="0" smtClean="0">
                <a:solidFill>
                  <a:schemeClr val="bg1"/>
                </a:solidFill>
              </a:rPr>
              <a:t>Златоустовский  горный  округ (1811 – 1918 гг.), на протяжении  всей  своей истории, являлся важной частью </a:t>
            </a:r>
            <a:r>
              <a:rPr lang="ru-RU" sz="2000" dirty="0" err="1" smtClean="0">
                <a:solidFill>
                  <a:schemeClr val="bg1"/>
                </a:solidFill>
              </a:rPr>
              <a:t>военно</a:t>
            </a:r>
            <a:r>
              <a:rPr lang="ru-RU" sz="2000" dirty="0" smtClean="0">
                <a:solidFill>
                  <a:schemeClr val="bg1"/>
                </a:solidFill>
              </a:rPr>
              <a:t> - промышленного  комплекса России, обеспечивая страну оружием, боеприпасами и военным снаряжением  самого  высокого качества. Все поставки осуществлялись                      его заводами в срок и по низким ценам, что было особенно важно                                                                     в ходе  военных  кампаний. 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          В годы Крымской войны заводы Златоустовского горного  округа  также поставляли свою продукцию  на  поле </a:t>
            </a:r>
            <a:r>
              <a:rPr lang="ru-RU" sz="2000" dirty="0" smtClean="0">
                <a:solidFill>
                  <a:schemeClr val="bg1"/>
                </a:solidFill>
              </a:rPr>
              <a:t>боя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00486"/>
                <a:gridCol w="1500198"/>
                <a:gridCol w="1357322"/>
                <a:gridCol w="147159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Вид продукции/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 Годы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1853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1854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1855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Артиллерийские снаряды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16 984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5 379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111 582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Поддонов железных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1 148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1 838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Железо 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177 617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188 043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63 983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Чугун и чугунные припасы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23 610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94 959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85 017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Сталь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180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812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369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Лафеты железные пушечные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226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3277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454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Поворотные платформы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80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Железные, чугунные изделия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438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178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Пилы дроворезные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1029 штук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1058 штук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742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Добыто золота шлихового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48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52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Таблица выпуска продукции заводами Златоустовского горного округа                           1853 – 1855 годы  в пудах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4714876"/>
          </a:xfr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endParaRPr lang="ru-RU" sz="36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МЕДАЛИ ЗА КРЫМСКУЮ.                                                          (о награждении медалями                          «В память войны 1853-1856 годов»                                     чиновников, нижних и рабочих чинов заводов Златоустовского горного округа)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617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3362"/>
                <a:gridCol w="1428760"/>
                <a:gridCol w="1357322"/>
                <a:gridCol w="14001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Вид продукции/ Годы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1853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1854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1855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Тесаки французского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 образца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10 264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34 154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30 100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Сабли драгунские нового и старого  образцов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13 873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10 367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Шашки казачьи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4 120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2 722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12 926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Кирасы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4 499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2 346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2 504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Палаши абордажные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6 000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Пики казачьи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1 596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Каски томпаковые и стальные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2 218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Эспадоны кривые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 000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1 364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Клинки </a:t>
                      </a:r>
                      <a:r>
                        <a:rPr lang="ru-RU" dirty="0" err="1" smtClean="0">
                          <a:solidFill>
                            <a:schemeClr val="bg1"/>
                          </a:solidFill>
                        </a:rPr>
                        <a:t>рапирные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230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 000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Украшенное оружие для</a:t>
                      </a:r>
                      <a:r>
                        <a:rPr lang="ru-RU" baseline="0" dirty="0" smtClean="0"/>
                        <a:t> Музея Горного института и по заказам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123</a:t>
                      </a:r>
                      <a:endParaRPr lang="ru-RU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Таблица выпуска продукции  Златоустовской оружейной фабрики                              в 1853 – 1865 годах в штуках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.М. Прокудин-Горский. Горка из оружия в Арсенале. 1910 г..jpg"/>
          <p:cNvPicPr>
            <a:picLocks noGrp="1" noChangeAspect="1"/>
          </p:cNvPicPr>
          <p:nvPr>
            <p:ph idx="1"/>
          </p:nvPr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1071538" y="1500174"/>
            <a:ext cx="7000924" cy="478634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С.М. Прокудин –Горский. Горка из оружия в Арсенальном музее Златоустовского казённого завода. 1910 год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ска и кираса.jpg"/>
          <p:cNvPicPr>
            <a:picLocks noGrp="1" noChangeAspect="1"/>
          </p:cNvPicPr>
          <p:nvPr>
            <p:ph idx="1"/>
          </p:nvPr>
        </p:nvPicPr>
        <p:blipFill>
          <a:blip r:embed="rId2">
            <a:lum contrast="10000"/>
          </a:blip>
          <a:stretch>
            <a:fillRect/>
          </a:stretch>
        </p:blipFill>
        <p:spPr>
          <a:xfrm>
            <a:off x="2928926" y="1428736"/>
            <a:ext cx="2937714" cy="471490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Наряду с боевым холодным оружием на Златоустовской оружейной фабрике изготовляли защитное вооружение – кирасы и каски.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276864"/>
          </a:xfrm>
        </p:spPr>
        <p:txBody>
          <a:bodyPr>
            <a:noAutofit/>
          </a:bodyPr>
          <a:lstStyle/>
          <a:p>
            <a:pPr indent="396000" algn="ctr"/>
            <a:r>
              <a:rPr lang="ru-RU" sz="2400" spc="0" dirty="0" smtClean="0">
                <a:solidFill>
                  <a:schemeClr val="bg1"/>
                </a:solidFill>
              </a:rPr>
              <a:t>Управляли заводами Златоустовского горного округа горные инженеры и чиновники, а также </a:t>
            </a:r>
            <a:r>
              <a:rPr lang="ru-RU" sz="2400" spc="0" dirty="0" err="1" smtClean="0">
                <a:solidFill>
                  <a:schemeClr val="bg1"/>
                </a:solidFill>
              </a:rPr>
              <a:t>приказнослужители</a:t>
            </a:r>
            <a:r>
              <a:rPr lang="ru-RU" sz="2400" spc="0" dirty="0" smtClean="0">
                <a:solidFill>
                  <a:schemeClr val="bg1"/>
                </a:solidFill>
              </a:rPr>
              <a:t>, в цехах  - работали мастеровые. Служба и тех, и других относилась </a:t>
            </a:r>
            <a:r>
              <a:rPr lang="ru-RU" sz="2400" spc="0" dirty="0" smtClean="0">
                <a:solidFill>
                  <a:schemeClr val="bg1"/>
                </a:solidFill>
              </a:rPr>
              <a:t>к </a:t>
            </a:r>
            <a:r>
              <a:rPr lang="ru-RU" sz="2400" spc="0" dirty="0" smtClean="0">
                <a:solidFill>
                  <a:schemeClr val="bg1"/>
                </a:solidFill>
              </a:rPr>
              <a:t>военной и регламентировалась Горным уставом.                                               Для пополнения числа мастеровых, на  заводы  направляли  часть рекрутов, призванных в армию. </a:t>
            </a:r>
            <a:br>
              <a:rPr lang="ru-RU" sz="2400" spc="0" dirty="0" smtClean="0">
                <a:solidFill>
                  <a:schemeClr val="bg1"/>
                </a:solidFill>
              </a:rPr>
            </a:br>
            <a:r>
              <a:rPr lang="ru-RU" sz="2400" spc="0" dirty="0" smtClean="0">
                <a:solidFill>
                  <a:schemeClr val="bg1"/>
                </a:solidFill>
              </a:rPr>
              <a:t>Округ возглавлял Горный начальник  Златоустовских заводов и Оружейной  фабрики. </a:t>
            </a:r>
            <a:br>
              <a:rPr lang="ru-RU" sz="2400" spc="0" dirty="0" smtClean="0">
                <a:solidFill>
                  <a:schemeClr val="bg1"/>
                </a:solidFill>
              </a:rPr>
            </a:br>
            <a:r>
              <a:rPr lang="ru-RU" sz="2400" spc="0" dirty="0" smtClean="0">
                <a:solidFill>
                  <a:schemeClr val="bg1"/>
                </a:solidFill>
              </a:rPr>
              <a:t>В апреле 1855 года в округе  сменился Горный начальник. Вместо АЛЕКСАНДРА АНДРЕЕВИЧА ИОССЫ был назначен ГУСТАВ ВАСИЛЬЕВИЧ ЛИЗЕЛЬ.</a:t>
            </a:r>
            <a:endParaRPr lang="ru-RU" sz="2400" spc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2" y="642918"/>
            <a:ext cx="2414590" cy="100013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А. А. </a:t>
            </a:r>
            <a:r>
              <a:rPr lang="ru-RU" dirty="0" err="1" smtClean="0">
                <a:solidFill>
                  <a:schemeClr val="bg1"/>
                </a:solidFill>
              </a:rPr>
              <a:t>Иосса</a:t>
            </a:r>
            <a:r>
              <a:rPr lang="ru-RU" dirty="0" smtClean="0">
                <a:solidFill>
                  <a:schemeClr val="bg1"/>
                </a:solidFill>
              </a:rPr>
              <a:t>. Портрет. </a:t>
            </a:r>
            <a:r>
              <a:rPr lang="ru-RU" dirty="0" smtClean="0">
                <a:solidFill>
                  <a:schemeClr val="bg1"/>
                </a:solidFill>
              </a:rPr>
              <a:t>А</a:t>
            </a:r>
            <a:r>
              <a:rPr lang="ru-RU" dirty="0" smtClean="0">
                <a:solidFill>
                  <a:schemeClr val="bg1"/>
                </a:solidFill>
              </a:rPr>
              <a:t>льбом </a:t>
            </a:r>
            <a:r>
              <a:rPr lang="ru-RU" dirty="0" smtClean="0">
                <a:solidFill>
                  <a:schemeClr val="bg1"/>
                </a:solidFill>
              </a:rPr>
              <a:t>Иванова. ЗКМ.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Изображение 06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6438" t="12241" r="3433" b="27901"/>
          <a:stretch>
            <a:fillRect/>
          </a:stretch>
        </p:blipFill>
        <p:spPr>
          <a:xfrm>
            <a:off x="357158" y="571480"/>
            <a:ext cx="5572164" cy="550575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43636" y="2071678"/>
            <a:ext cx="2486028" cy="350046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Подполковник </a:t>
            </a:r>
            <a:r>
              <a:rPr lang="ru-RU" sz="2000" b="1" dirty="0" smtClean="0">
                <a:solidFill>
                  <a:schemeClr val="bg1"/>
                </a:solidFill>
              </a:rPr>
              <a:t>Александр Андреевич </a:t>
            </a:r>
            <a:r>
              <a:rPr lang="ru-RU" sz="2000" b="1" dirty="0" err="1" smtClean="0">
                <a:solidFill>
                  <a:schemeClr val="bg1"/>
                </a:solidFill>
              </a:rPr>
              <a:t>Иосса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(1810 -1894) - Горный начальник Златоустовских заводов                                (08.06. 1851 – 29.04.1855)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Архив ЗГО. Ф. И-19. Оп. 1. Д. 1902. Л. 1. Приказ о назначении Г. В. Лизеля 29.04.1855 г._page-0001.jpg"/>
          <p:cNvPicPr>
            <a:picLocks noGrp="1" noChangeAspect="1"/>
          </p:cNvPicPr>
          <p:nvPr>
            <p:ph sz="quarter" idx="1"/>
          </p:nvPr>
        </p:nvPicPr>
        <p:blipFill>
          <a:blip r:embed="rId2">
            <a:lum bright="10000"/>
          </a:blip>
          <a:srcRect l="31021" t="1289" r="11736" b="37283"/>
          <a:stretch>
            <a:fillRect/>
          </a:stretch>
        </p:blipFill>
        <p:spPr>
          <a:xfrm rot="16200000">
            <a:off x="583626" y="362619"/>
            <a:ext cx="5554569" cy="5436000"/>
          </a:xfrm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143636" y="1928802"/>
            <a:ext cx="2622412" cy="3500462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Приказ по корпусу горных инженеров                  о назначении подполковника </a:t>
            </a:r>
            <a:r>
              <a:rPr lang="ru-RU" sz="1800" dirty="0" err="1" smtClean="0">
                <a:solidFill>
                  <a:schemeClr val="bg1"/>
                </a:solidFill>
              </a:rPr>
              <a:t>Лизеля</a:t>
            </a:r>
            <a:r>
              <a:rPr lang="ru-RU" sz="1800" dirty="0" smtClean="0">
                <a:solidFill>
                  <a:schemeClr val="bg1"/>
                </a:solidFill>
              </a:rPr>
              <a:t> Горным Начальником Златоустовских заводов                                     от 29 апреля 1855 года 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500826" y="457200"/>
            <a:ext cx="2262174" cy="82866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Архив ЗГО.  Ф. И-19. Оп. 1. Д. 1902. Л. 1.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Изображение 07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lum bright="-10000" contrast="30000"/>
          </a:blip>
          <a:srcRect t="4500" b="4250"/>
          <a:stretch>
            <a:fillRect/>
          </a:stretch>
        </p:blipFill>
        <p:spPr>
          <a:xfrm>
            <a:off x="928663" y="714354"/>
            <a:ext cx="4071965" cy="5946270"/>
          </a:xfrm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72132" y="1600200"/>
            <a:ext cx="3193916" cy="3733800"/>
          </a:xfrm>
        </p:spPr>
        <p:txBody>
          <a:bodyPr>
            <a:normAutofit/>
          </a:bodyPr>
          <a:lstStyle/>
          <a:p>
            <a:pPr algn="ctr"/>
            <a:endParaRPr lang="ru-RU" sz="1800" dirty="0" smtClean="0">
              <a:solidFill>
                <a:schemeClr val="bg1"/>
              </a:solidFill>
            </a:endParaRPr>
          </a:p>
          <a:p>
            <a:pPr algn="ctr"/>
            <a:r>
              <a:rPr lang="ru-RU" sz="1800" b="1" dirty="0" smtClean="0">
                <a:solidFill>
                  <a:schemeClr val="bg1"/>
                </a:solidFill>
              </a:rPr>
              <a:t>Подполковник                        Густав Васильевич </a:t>
            </a:r>
            <a:r>
              <a:rPr lang="ru-RU" sz="1800" b="1" dirty="0" err="1" smtClean="0">
                <a:solidFill>
                  <a:schemeClr val="bg1"/>
                </a:solidFill>
              </a:rPr>
              <a:t>Лизель</a:t>
            </a:r>
            <a:r>
              <a:rPr lang="ru-RU" sz="1800" b="1" dirty="0" smtClean="0">
                <a:solidFill>
                  <a:schemeClr val="bg1"/>
                </a:solidFill>
              </a:rPr>
              <a:t> (1811 – 18?) – Горный начальник Златоустовских заводов                                     (29.04.1855 – декабрь 1861 ) </a:t>
            </a:r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857884" y="457200"/>
            <a:ext cx="2905116" cy="90009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Г. В. </a:t>
            </a:r>
            <a:r>
              <a:rPr lang="ru-RU" dirty="0" err="1" smtClean="0">
                <a:solidFill>
                  <a:schemeClr val="bg1"/>
                </a:solidFill>
              </a:rPr>
              <a:t>Лизель</a:t>
            </a:r>
            <a:r>
              <a:rPr lang="ru-RU" dirty="0" smtClean="0">
                <a:solidFill>
                  <a:schemeClr val="bg1"/>
                </a:solidFill>
              </a:rPr>
              <a:t>. Портрет. Альбом Иванова. ЗКМ.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Архив ЗГО. Ф. И-19. Оп. 1. Д. 1902. Л. 36 . Подорожная_page-000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/>
          </a:blip>
          <a:srcRect l="20916" t="2083" r="3731" b="22917"/>
          <a:stretch>
            <a:fillRect/>
          </a:stretch>
        </p:blipFill>
        <p:spPr>
          <a:xfrm rot="10800000">
            <a:off x="696395" y="1487270"/>
            <a:ext cx="6876000" cy="494212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spc="0" dirty="0" smtClean="0">
                <a:solidFill>
                  <a:schemeClr val="bg1"/>
                </a:solidFill>
              </a:rPr>
              <a:t>Подорожная № 348/2 Горного инженера, подполковника </a:t>
            </a:r>
            <a:r>
              <a:rPr lang="ru-RU" sz="2000" spc="0" dirty="0" err="1" smtClean="0">
                <a:solidFill>
                  <a:schemeClr val="bg1"/>
                </a:solidFill>
              </a:rPr>
              <a:t>Лизеля</a:t>
            </a:r>
            <a:r>
              <a:rPr lang="ru-RU" sz="2000" spc="0" dirty="0" smtClean="0">
                <a:solidFill>
                  <a:schemeClr val="bg1"/>
                </a:solidFill>
              </a:rPr>
              <a:t> на проезд от города Екатеринбурга до Златоустовских </a:t>
            </a:r>
            <a:r>
              <a:rPr lang="ru-RU" sz="2000" spc="0" dirty="0" err="1" smtClean="0">
                <a:solidFill>
                  <a:schemeClr val="bg1"/>
                </a:solidFill>
              </a:rPr>
              <a:t>заводв</a:t>
            </a:r>
            <a:r>
              <a:rPr lang="ru-RU" sz="2000" spc="0" dirty="0" smtClean="0">
                <a:solidFill>
                  <a:schemeClr val="bg1"/>
                </a:solidFill>
              </a:rPr>
              <a:t> от 27 июня 1855 года. (Архив ЗГО. Ф. И-19. Оп. 1. Д.1902. Л. 36.)</a:t>
            </a:r>
            <a:endParaRPr lang="ru-RU" sz="2000" spc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4054"/>
          </a:xfrm>
        </p:spPr>
        <p:txBody>
          <a:bodyPr>
            <a:noAutofit/>
          </a:bodyPr>
          <a:lstStyle/>
          <a:p>
            <a:pPr algn="ctr"/>
            <a:r>
              <a:rPr lang="ru-RU" sz="2000" spc="0" dirty="0" smtClean="0">
                <a:solidFill>
                  <a:schemeClr val="bg1"/>
                </a:solidFill>
              </a:rPr>
              <a:t>Министерство финансов Российской империи оценило вклад Уральских горных заводов, в том числе Златоустовских заводов,                                                        в оборону страны, в снабжение армии и флота оружием и боеприпасами.</a:t>
            </a:r>
            <a:br>
              <a:rPr lang="ru-RU" sz="2000" spc="0" dirty="0" smtClean="0">
                <a:solidFill>
                  <a:schemeClr val="bg1"/>
                </a:solidFill>
              </a:rPr>
            </a:br>
            <a:r>
              <a:rPr lang="ru-RU" sz="2000" spc="0" dirty="0" smtClean="0">
                <a:solidFill>
                  <a:schemeClr val="bg1"/>
                </a:solidFill>
              </a:rPr>
              <a:t>В октябре 1856 года Горный начальник Златоустовских заводов                                                               Г. В. </a:t>
            </a:r>
            <a:r>
              <a:rPr lang="ru-RU" sz="2000" spc="0" dirty="0" err="1" smtClean="0">
                <a:solidFill>
                  <a:schemeClr val="bg1"/>
                </a:solidFill>
              </a:rPr>
              <a:t>Лизель</a:t>
            </a:r>
            <a:r>
              <a:rPr lang="ru-RU" sz="2000" spc="0" dirty="0" smtClean="0">
                <a:solidFill>
                  <a:schemeClr val="bg1"/>
                </a:solidFill>
              </a:rPr>
              <a:t> получил предписание Главного начальника горных заводов Уральского хребта от 17 октября 1856 г. № 3453 о том, что необходимо доставить именные списки для награждения «медалью         в память минувшей войны» согласно Высочайше утверждённых правил, так как министр финансов предложил рассмотреть права  </a:t>
            </a:r>
            <a:r>
              <a:rPr lang="ru-RU" sz="2000" i="1" spc="0" dirty="0" smtClean="0">
                <a:solidFill>
                  <a:schemeClr val="bg1"/>
                </a:solidFill>
              </a:rPr>
              <a:t>«служащих по ведомству Уральских горных заводов чинов,                                    на получение медалей в память минувшей войны».</a:t>
            </a:r>
            <a:r>
              <a:rPr lang="ru-RU" sz="2000" spc="0" dirty="0" smtClean="0">
                <a:solidFill>
                  <a:schemeClr val="bg1"/>
                </a:solidFill>
              </a:rPr>
              <a:t>                                                                                                                  Период службы должен быть с 14 июня 1853 по 19 марта 1856 года.</a:t>
            </a:r>
            <a:br>
              <a:rPr lang="ru-RU" sz="2000" spc="0" dirty="0" smtClean="0">
                <a:solidFill>
                  <a:schemeClr val="bg1"/>
                </a:solidFill>
              </a:rPr>
            </a:br>
            <a:r>
              <a:rPr lang="ru-RU" sz="2000" spc="0" dirty="0" smtClean="0">
                <a:solidFill>
                  <a:schemeClr val="bg1"/>
                </a:solidFill>
              </a:rPr>
              <a:t>31 октября 1856 года был составлен </a:t>
            </a:r>
            <a:r>
              <a:rPr lang="ru-RU" sz="2000" i="1" spc="0" dirty="0" smtClean="0">
                <a:solidFill>
                  <a:schemeClr val="bg1"/>
                </a:solidFill>
              </a:rPr>
              <a:t>«Список штаб- и обер-офицерам   и чиновникам, состоящим на службе по Златоустовским заводам, которым на основании Высочайше утверждённых в 26 день августа 1856 года правил, следуют бронзовые медали в память войны 1853 – 1856 годов</a:t>
            </a:r>
            <a:r>
              <a:rPr lang="ru-RU" sz="2000" spc="0" dirty="0" smtClean="0">
                <a:solidFill>
                  <a:schemeClr val="bg1"/>
                </a:solidFill>
              </a:rPr>
              <a:t>». Список включал имена  57 офицеров.</a:t>
            </a:r>
            <a:r>
              <a:rPr lang="ru-RU" sz="2000" i="1" spc="0" dirty="0" smtClean="0">
                <a:solidFill>
                  <a:schemeClr val="bg1"/>
                </a:solidFill>
              </a:rPr>
              <a:t> </a:t>
            </a:r>
            <a:endParaRPr lang="ru-RU" sz="2000" spc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9322" y="500042"/>
            <a:ext cx="2757478" cy="71438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Архив ЗГО. Ф. И-19.            Оп. 1. Д. 1795. Л. 4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Архив ЗГО. Ф. И-19.  Оп. 1. Д. 1795. Л. 4. Список  штат- и оберофицерам 31.10.1856._page-0001.jpg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lum contrast="10000"/>
          </a:blip>
          <a:srcRect l="15218" t="2397" r="10538" b="25685"/>
          <a:stretch>
            <a:fillRect/>
          </a:stretch>
        </p:blipFill>
        <p:spPr>
          <a:xfrm rot="5400000">
            <a:off x="53952" y="946124"/>
            <a:ext cx="6072230" cy="503719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00760" y="1285860"/>
            <a:ext cx="2628904" cy="5000660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«Список штаб- и обер-офицерам   и чиновникам, состоящим на службе по Златоустовским заводам, которым на основании Высочайше утверждённых в 26 день августа 1856 года правил, следуют бронзовые медали в память войны 1853-1856 годов» от  31 октября 1856 года  </a:t>
            </a:r>
            <a:endParaRPr lang="ru-RU" sz="1800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VlnaD0L322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5984" y="2928934"/>
            <a:ext cx="4602480" cy="345186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52400"/>
            <a:ext cx="8258204" cy="2562220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Крымская война 1853–1856 годов </a:t>
            </a:r>
            <a:r>
              <a:rPr lang="ru-RU" sz="1800" dirty="0" smtClean="0">
                <a:solidFill>
                  <a:schemeClr val="bg1"/>
                </a:solidFill>
              </a:rPr>
              <a:t>— глобальный военный конфликт между Российской империей и коалицией в составе Британской, Французской, Османской империй и Сардинского королевства. Боевые действия разворачивались на Кавказе, в Дунайских княжествах, на Балтийском, Чёрном, Азовском, Белом и Баренцевом морях, а также в низовьях Амура, на Камчатке и Курилах. Наибольшего напряжения они достигли в Крыму, поэтому в России война получила название «Крымской».                                                                       Итог войны — Парижский мирный договор, по которому Россия возвращала Турции крепость Карс взамен южной части Севастополя, уступала Молдавскому княжеству устье Дуная и часть Южной Бессарабии.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5074" y="500042"/>
            <a:ext cx="2471726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Архив ЗГО. Ф. И-19.             Оп. 1. Д. 1795. Л. 310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Архив ЗГО. Ф. И-19.  Оп. 1. Д. 1795. Л. 310. Отношение Глпввного Начальника от 27.03.1857 г._page-0001.jpg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lum contrast="10000"/>
          </a:blip>
          <a:srcRect l="17907" t="4452" r="13063" b="21061"/>
          <a:stretch>
            <a:fillRect/>
          </a:stretch>
        </p:blipFill>
        <p:spPr>
          <a:xfrm rot="5400000">
            <a:off x="147794" y="852282"/>
            <a:ext cx="6348082" cy="535785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15074" y="1357298"/>
            <a:ext cx="2471726" cy="492922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Отношение Главного Начальника  горных заводов Уральского хребта от 27 марта  1857 г.  № 891                                о препровождении                   57 медалей из светлой бронзы                                           с Владимирскими лентами в количестве                 10 аршин 11 вершков, установленные в пять минувшей войны 1853 – 1856 годов.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14446"/>
          </a:xfrm>
        </p:spPr>
        <p:txBody>
          <a:bodyPr>
            <a:normAutofit/>
          </a:bodyPr>
          <a:lstStyle/>
          <a:p>
            <a:r>
              <a:rPr lang="ru-RU" sz="1800" spc="0" dirty="0" smtClean="0">
                <a:solidFill>
                  <a:schemeClr val="bg1"/>
                </a:solidFill>
              </a:rPr>
              <a:t>Капитан Темников Никанор Григорьевич, управитель Саткинского завода, коллежский </a:t>
            </a:r>
            <a:r>
              <a:rPr lang="ru-RU" sz="1800" spc="0" dirty="0" err="1" smtClean="0">
                <a:solidFill>
                  <a:schemeClr val="bg1"/>
                </a:solidFill>
              </a:rPr>
              <a:t>ассесор</a:t>
            </a:r>
            <a:r>
              <a:rPr lang="ru-RU" sz="1800" spc="0" dirty="0" smtClean="0">
                <a:solidFill>
                  <a:schemeClr val="bg1"/>
                </a:solidFill>
              </a:rPr>
              <a:t>  Поль Даниил </a:t>
            </a:r>
            <a:r>
              <a:rPr lang="ru-RU" sz="1800" spc="0" dirty="0" smtClean="0">
                <a:solidFill>
                  <a:schemeClr val="bg1"/>
                </a:solidFill>
              </a:rPr>
              <a:t>Иванович, </a:t>
            </a:r>
            <a:r>
              <a:rPr lang="ru-RU" sz="1800" spc="0" dirty="0" smtClean="0">
                <a:solidFill>
                  <a:schemeClr val="bg1"/>
                </a:solidFill>
              </a:rPr>
              <a:t>заведующий Златоустовской горной аптекой с медалями из светлой бронзы в память войны 1853 – 1856 годов. Альбом Иванова. ЗКМ.</a:t>
            </a:r>
            <a:endParaRPr lang="ru-RU" sz="1800" spc="0" dirty="0">
              <a:solidFill>
                <a:schemeClr val="bg1"/>
              </a:solidFill>
            </a:endParaRPr>
          </a:p>
        </p:txBody>
      </p:sp>
      <p:pic>
        <p:nvPicPr>
          <p:cNvPr id="5" name="Содержимое 4" descr="Изображение 028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contrast="10000"/>
          </a:blip>
          <a:srcRect r="4890"/>
          <a:stretch>
            <a:fillRect/>
          </a:stretch>
        </p:blipFill>
        <p:spPr>
          <a:xfrm>
            <a:off x="1071538" y="1643050"/>
            <a:ext cx="2571768" cy="4392000"/>
          </a:xfrm>
        </p:spPr>
      </p:pic>
      <p:pic>
        <p:nvPicPr>
          <p:cNvPr id="6" name="Содержимое 5" descr="Изображение 01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4583" t="11991" r="20832" b="8196"/>
          <a:stretch>
            <a:fillRect/>
          </a:stretch>
        </p:blipFill>
        <p:spPr>
          <a:xfrm>
            <a:off x="5357822" y="1643048"/>
            <a:ext cx="2765534" cy="4357720"/>
          </a:xfrm>
        </p:spPr>
      </p:pic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7950" y="571480"/>
            <a:ext cx="2328850" cy="78581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Архив ЗГО. Ф. И-19. Оп. 1. Д. 1795. Л. 368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Архив ЗГО. Ф. И-19.  Оп. 1. Д. 1795. Л. 368. Свидетельство на получение медали._page-000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5173" t="1737" r="16672" b="30554"/>
          <a:stretch>
            <a:fillRect/>
          </a:stretch>
        </p:blipFill>
        <p:spPr>
          <a:xfrm rot="5400000">
            <a:off x="78786" y="849852"/>
            <a:ext cx="6200345" cy="550072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43636" y="2500306"/>
            <a:ext cx="2543164" cy="235745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К медали прилагалось свидетельство                 на право ношения, установленного образца.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419740"/>
          </a:xfrm>
        </p:spPr>
        <p:txBody>
          <a:bodyPr>
            <a:normAutofit/>
          </a:bodyPr>
          <a:lstStyle/>
          <a:p>
            <a:pPr algn="ctr"/>
            <a:r>
              <a:rPr lang="ru-RU" sz="2000" spc="0" dirty="0" smtClean="0">
                <a:solidFill>
                  <a:schemeClr val="bg1"/>
                </a:solidFill>
              </a:rPr>
              <a:t>Приказ министра финансов по Корпусу горных  инженеров                                               от  1 декабря 1856 года № 34 давал право на получение медали </a:t>
            </a:r>
            <a:r>
              <a:rPr lang="ru-RU" sz="2000" i="1" spc="0" dirty="0" smtClean="0">
                <a:solidFill>
                  <a:schemeClr val="bg1"/>
                </a:solidFill>
              </a:rPr>
              <a:t>«классным и нижним чинам Горного ведомства, имеющим обмундирование военного покроя – бронзовую светлую, а прочим нижним и рабочим чинам, не имеющим форменного обмундирования – бронзовую тёмную».</a:t>
            </a:r>
            <a:br>
              <a:rPr lang="ru-RU" sz="2000" i="1" spc="0" dirty="0" smtClean="0">
                <a:solidFill>
                  <a:schemeClr val="bg1"/>
                </a:solidFill>
              </a:rPr>
            </a:br>
            <a:r>
              <a:rPr lang="ru-RU" sz="2000" spc="0" dirty="0" smtClean="0">
                <a:solidFill>
                  <a:schemeClr val="bg1"/>
                </a:solidFill>
              </a:rPr>
              <a:t>В январе – феврале 1857 года управители заводов Златоустовского горного округа представили списки для награждения медалью в память войны 1853 – 1856 годов нижних и рабочих чинов своих заводов.</a:t>
            </a:r>
            <a:br>
              <a:rPr lang="ru-RU" sz="2000" spc="0" dirty="0" smtClean="0">
                <a:solidFill>
                  <a:schemeClr val="bg1"/>
                </a:solidFill>
              </a:rPr>
            </a:br>
            <a:r>
              <a:rPr lang="ru-RU" sz="2000" spc="0" dirty="0" smtClean="0">
                <a:solidFill>
                  <a:schemeClr val="bg1"/>
                </a:solidFill>
              </a:rPr>
              <a:t>В списки были включены почти все служащие и мастеровые заводов, исключения составили «лица, осуждённые и не получившие прощения, а также состоящие под судом и следствием, и лица,          не достигшие  к 19 марта 1856 года возраста, с которого служба считается за действительную».</a:t>
            </a:r>
            <a:endParaRPr lang="ru-RU" sz="2000" spc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642918"/>
            <a:ext cx="20574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Архив ЗГО. Ф. И-19. Оп. 1. Д. 1795. Л. 9.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Архив ЗГО. Ф. И-19.  Оп. 1. Д. 1795. Л. 9. Приказ по корпусу горных инженеров от 01.12.1856 г._page-000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8807" t="12157" r="16696" b="26198"/>
          <a:stretch>
            <a:fillRect/>
          </a:stretch>
        </p:blipFill>
        <p:spPr>
          <a:xfrm rot="5400000">
            <a:off x="35687" y="821513"/>
            <a:ext cx="6072230" cy="500066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00760" y="3143248"/>
            <a:ext cx="2628904" cy="2847964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Приказ по корпусу горных инженеров              от 1 декабря 1857 года № 34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133856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Начальник Штаба Корпуса горных инженеров своим  отношением                                 от  22 июня 1857 года извещал Горного начальника Златоустовских заводов                  Г. В. </a:t>
            </a:r>
            <a:r>
              <a:rPr lang="ru-RU" sz="2000" dirty="0" err="1" smtClean="0">
                <a:solidFill>
                  <a:schemeClr val="bg1"/>
                </a:solidFill>
              </a:rPr>
              <a:t>Лизеля</a:t>
            </a:r>
            <a:r>
              <a:rPr lang="ru-RU" sz="2000" dirty="0" smtClean="0">
                <a:solidFill>
                  <a:schemeClr val="bg1"/>
                </a:solidFill>
              </a:rPr>
              <a:t>, что для Златоустовских заводов отпущено 399 светлых                     и 8 144 тёмных медалей «В память войны 1853 – 1856 г.», а также 1 601 аршин    13 вершков Владимирской ленты для раздачи чиновникам, нижним чинам </a:t>
            </a:r>
            <a:r>
              <a:rPr lang="ru-RU" sz="2000" dirty="0" smtClean="0">
                <a:solidFill>
                  <a:schemeClr val="bg1"/>
                </a:solidFill>
              </a:rPr>
              <a:t>            и </a:t>
            </a:r>
            <a:r>
              <a:rPr lang="ru-RU" sz="2000" dirty="0" smtClean="0">
                <a:solidFill>
                  <a:schemeClr val="bg1"/>
                </a:solidFill>
              </a:rPr>
              <a:t>мастеровым. Медали забрать из Екатеринбургского монетного двора.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13 сентября 1857 года, согласно накладной Екатеринбургского монетного двора № 1629, было  отправлено в Златоуст с мастеровым Степаном </a:t>
            </a:r>
            <a:r>
              <a:rPr lang="ru-RU" sz="2000" dirty="0" err="1" smtClean="0">
                <a:solidFill>
                  <a:schemeClr val="bg1"/>
                </a:solidFill>
              </a:rPr>
              <a:t>Бурдиным</a:t>
            </a:r>
            <a:r>
              <a:rPr lang="ru-RU" sz="2000" dirty="0" smtClean="0">
                <a:solidFill>
                  <a:schemeClr val="bg1"/>
                </a:solidFill>
              </a:rPr>
              <a:t> - 399 светлых медалей весом 13  и ¼ фунта, а также – 8 144 тёмных медали весом 6 пудов 28 фунтов, уложенных в 2 деревянных ящика.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7950" y="500042"/>
            <a:ext cx="2428892" cy="1143008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Архив ЗГО. Ф. И-19. Оп. 1. Д. 1795. Л. 370. Подлинник. Фрагмент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Архив ЗГО. Ф. И-19.  Оп. 1. Д. 1795. Л. 370. Отношение Штаба  корпуса горных инженеров от 22.06.1857 г._page-000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6999" t="3168" r="11731" b="21062"/>
          <a:stretch>
            <a:fillRect/>
          </a:stretch>
        </p:blipFill>
        <p:spPr>
          <a:xfrm rot="5400000">
            <a:off x="476993" y="951711"/>
            <a:ext cx="5904000" cy="528641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15074" y="2428868"/>
            <a:ext cx="2471726" cy="3071834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Отношение Начальника Штаба Корпуса горных инженеров                            от  22 июня 1857 года № 2357 об отпуске медалей</a:t>
            </a:r>
            <a:endParaRPr lang="ru-RU" sz="1800" dirty="0"/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2" y="457200"/>
            <a:ext cx="2400288" cy="140016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Архив ЗГО. Ф. И-19. Оп. 1. Д. 1795. Л. 384. Подлинник.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Архив ЗГО. Ф. И-19.  Оп. 1. Д. 1795. Л. 384. Накладная от 13.09.1857 г._page-000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41523" t="13442" r="11731" b="27483"/>
          <a:stretch>
            <a:fillRect/>
          </a:stretch>
        </p:blipFill>
        <p:spPr>
          <a:xfrm rot="5400000">
            <a:off x="124647" y="946867"/>
            <a:ext cx="5894310" cy="557216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00760" y="3000372"/>
            <a:ext cx="2686040" cy="2500330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Накладная Екатеринбургского монетного двора                                      от 13 сентября 1857 года                                 № 1629 об отправке медалей в Златоуст</a:t>
            </a:r>
            <a:endParaRPr lang="ru-RU" sz="1800" dirty="0"/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273248"/>
          <a:ext cx="8186766" cy="5054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3383"/>
                <a:gridCol w="2060919"/>
                <a:gridCol w="2032464"/>
              </a:tblGrid>
              <a:tr h="87422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Название учреждения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Кол-во светлых медалей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Кол-во тёмных медалей</a:t>
                      </a: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47933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Главная контора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60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47457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Златоустовская заводская контора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46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1940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62545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Златоустовская оружейная контора</a:t>
                      </a: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37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1175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625454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bg1"/>
                          </a:solidFill>
                        </a:rPr>
                        <a:t>Саткинская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заводская контора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38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1093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625454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bg1"/>
                          </a:solidFill>
                        </a:rPr>
                        <a:t>Кусинская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заводская контора</a:t>
                      </a: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43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1134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625454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bg1"/>
                          </a:solidFill>
                        </a:rPr>
                        <a:t>Миасская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заводская контора</a:t>
                      </a: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81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1969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  <a:tr h="383004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bg1"/>
                          </a:solidFill>
                        </a:rPr>
                        <a:t>Артинская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заводская контора</a:t>
                      </a: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39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824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В январе – феврале 1858 года конторы заводов Златоустовского горного округа доложили Главной конторе Златоустовских заводов о получении медалей:</a:t>
            </a:r>
            <a:br>
              <a:rPr lang="ru-RU" sz="2000" dirty="0" smtClean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562616"/>
          </a:xfrm>
        </p:spPr>
        <p:txBody>
          <a:bodyPr>
            <a:normAutofit/>
          </a:bodyPr>
          <a:lstStyle/>
          <a:p>
            <a:pPr algn="ctr"/>
            <a:r>
              <a:rPr lang="ru-RU" sz="2000" spc="0" dirty="0" smtClean="0">
                <a:solidFill>
                  <a:schemeClr val="bg1"/>
                </a:solidFill>
              </a:rPr>
              <a:t>21 апреля 1858 года Горный начальник Златоустовских заводов получил отношение Начальника Штаба Корпуса горных инженеров                                      от 18 марта 1858 года № 999 о препровождении </a:t>
            </a:r>
            <a:r>
              <a:rPr lang="ru-RU" sz="2000" i="1" spc="0" dirty="0" smtClean="0">
                <a:solidFill>
                  <a:schemeClr val="bg1"/>
                </a:solidFill>
              </a:rPr>
              <a:t>«доставленных из Медицинского Департамента Военного Министерства медали из светлой бронзы в память войны 1853 – 1856 годов и к ней 3 вершка Андреевской ленты, для выдачи бывшему Старшему Лекарю Запасного пехотного полка 17 дивизии, а ныне состоящему при Кусинском заводе лекарем, Калиновскому …».</a:t>
            </a:r>
            <a:br>
              <a:rPr lang="ru-RU" sz="2000" i="1" spc="0" dirty="0" smtClean="0">
                <a:solidFill>
                  <a:schemeClr val="bg1"/>
                </a:solidFill>
              </a:rPr>
            </a:br>
            <a:r>
              <a:rPr lang="ru-RU" sz="2000" i="1" spc="0" dirty="0" smtClean="0">
                <a:solidFill>
                  <a:schemeClr val="bg1"/>
                </a:solidFill>
              </a:rPr>
              <a:t/>
            </a:r>
            <a:br>
              <a:rPr lang="ru-RU" sz="2000" i="1" spc="0" dirty="0" smtClean="0">
                <a:solidFill>
                  <a:schemeClr val="bg1"/>
                </a:solidFill>
              </a:rPr>
            </a:br>
            <a:r>
              <a:rPr lang="ru-RU" sz="2000" spc="0" dirty="0" smtClean="0">
                <a:solidFill>
                  <a:schemeClr val="bg1"/>
                </a:solidFill>
              </a:rPr>
              <a:t>В 1857 – 1858 годах на заводы Златоустовского горного округа                                                для раздачи офицерским, классным и нижним чинам поступило                              456 медалей из светлой бронзы, 8 144 медали из тёмной бронзы           на Владимирской ленте  и 1 медаль из светлой бронзы                                      на Андреевской ленте.</a:t>
            </a:r>
            <a:r>
              <a:rPr lang="ru-RU" sz="2000" i="1" spc="0" dirty="0" smtClean="0">
                <a:solidFill>
                  <a:schemeClr val="bg1"/>
                </a:solidFill>
              </a:rPr>
              <a:t/>
            </a:r>
            <a:br>
              <a:rPr lang="ru-RU" sz="2000" i="1" spc="0" dirty="0" smtClean="0">
                <a:solidFill>
                  <a:schemeClr val="bg1"/>
                </a:solidFill>
              </a:rPr>
            </a:br>
            <a:endParaRPr lang="ru-RU" sz="2000" spc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7eea9d20bdc06a90fde3acada53224a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142984"/>
            <a:ext cx="7945756" cy="445396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142852"/>
            <a:ext cx="8015286" cy="6429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3636" y="571480"/>
            <a:ext cx="2543164" cy="952520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Архив ЗГО, Ф. И-19. Оп.1. Д. 1795. Л. 408. Подлинник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Архив ЗГО. Ф. И-19.  Оп. 1. Д. 1795. Л. 408. О Калиновском_page-000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5182" r="18513" b="24914"/>
          <a:stretch>
            <a:fillRect/>
          </a:stretch>
        </p:blipFill>
        <p:spPr>
          <a:xfrm rot="5400000">
            <a:off x="370398" y="701116"/>
            <a:ext cx="5902874" cy="535785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15074" y="2000240"/>
            <a:ext cx="2471726" cy="401956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Отношение Начальника Штаба Корпуса горных инженеров                                      от 18 марта 1858 года № 999                                  о препровождении медали из светлой бронзы на Андреевской ленте лекарю Калиновскому</a:t>
            </a:r>
            <a:endParaRPr lang="ru-RU" sz="1800" dirty="0"/>
          </a:p>
        </p:txBody>
      </p:sp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Альбом Иванова. ЗКМ.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Изображение 11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7832" t="4066" r="12658" b="9251"/>
          <a:stretch>
            <a:fillRect/>
          </a:stretch>
        </p:blipFill>
        <p:spPr>
          <a:xfrm>
            <a:off x="1214414" y="428604"/>
            <a:ext cx="4500594" cy="600079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43636" y="2357430"/>
            <a:ext cx="2543164" cy="366237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Калиновский Феликс Михайлович, лекарь Кусинского завода. Портрет.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229600" cy="485778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Источники и литература: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Архив ЗГО. Ф. И-19. Оп. 1. Д. 1627. Л. 172об., 182. 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Архив ЗГО. Ф. И-19. Оп. 1. Д.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1742.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6 - 9.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Архив ЗГО. Ф. И-19. Оп. 1. Д. 1763. Л. 82.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Архив ЗГО. Ф. И-19. Оп. 1. Д. 1766. Л. 38.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Архив ЗГО. Ф. И-19. Оп. 1. Д. 1795.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Архив ЗГО. Ф. И-19. Оп. 1. Д.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1838.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6 - 8. 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Архив ЗГО. Ф. И-19. Оп. 1. Д.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1881.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6 - 9.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Архив ЗГО. Ф. И-19. Оп. 1. Д. 1902. Л. 1, 36.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Архив ЗГО. Ф. И-24. Оп. 1. Д. 1903. Л. 7, 66,70.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Альбом Иванова. Златоустовский краеведческий музей.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Ковавшие славу горному краю /Составители Л.П. Заева, А. В. Козлов. – Златоуст: ООО «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ФотоМир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2011.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Азин В.С.,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Валеев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Е.М. «Да не постыдимся во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веки» /Военно-исторический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журнал. Май 2024.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0826" y="928670"/>
            <a:ext cx="241459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Император Николай </a:t>
            </a:r>
            <a:r>
              <a:rPr smtClean="0">
                <a:solidFill>
                  <a:schemeClr val="bg1"/>
                </a:solidFill>
              </a:rPr>
              <a:t>I</a:t>
            </a:r>
            <a:r>
              <a:rPr lang="ru-RU" dirty="0" smtClean="0">
                <a:solidFill>
                  <a:schemeClr val="bg1"/>
                </a:solidFill>
              </a:rPr>
              <a:t>                            на смертном одре.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slide-9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3015" t="20548" r="13254"/>
          <a:stretch>
            <a:fillRect/>
          </a:stretch>
        </p:blipFill>
        <p:spPr>
          <a:xfrm>
            <a:off x="214282" y="1142984"/>
            <a:ext cx="5857916" cy="441959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15074" y="2571744"/>
            <a:ext cx="2486028" cy="3571900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schemeClr val="bg1"/>
                </a:solidFill>
              </a:rPr>
              <a:t>18 февраля 1855 года скончался российский император Николай</a:t>
            </a:r>
            <a:r>
              <a:rPr lang="en-US" sz="1800" dirty="0" smtClean="0">
                <a:solidFill>
                  <a:schemeClr val="bg1"/>
                </a:solidFill>
              </a:rPr>
              <a:t> I</a:t>
            </a:r>
            <a:r>
              <a:rPr lang="ru-RU" sz="1800" dirty="0" smtClean="0">
                <a:solidFill>
                  <a:schemeClr val="bg1"/>
                </a:solidFill>
              </a:rPr>
              <a:t>. 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4" y="500042"/>
            <a:ext cx="2786082" cy="78581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Архив ЗГО. Ф. И-19. Оп. 1. Д. 1903 . Л. 7.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Архив ЗГО. Ф. И-19. Оп.1. Д. 1903. Л. 7. Манифест о кончине Н.1. от18.02.1856 г._page-0001.jpg"/>
          <p:cNvPicPr>
            <a:picLocks noGrp="1" noChangeAspect="1"/>
          </p:cNvPicPr>
          <p:nvPr>
            <p:ph type="pic" idx="1"/>
          </p:nvPr>
        </p:nvPicPr>
        <p:blipFill>
          <a:blip r:embed="rId2">
            <a:lum bright="10000"/>
          </a:blip>
          <a:srcRect l="19724" t="4452" r="21238" b="30051"/>
          <a:stretch>
            <a:fillRect/>
          </a:stretch>
        </p:blipFill>
        <p:spPr>
          <a:xfrm rot="5400000">
            <a:off x="-220558" y="1039500"/>
            <a:ext cx="6336000" cy="497133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72198" y="2428868"/>
            <a:ext cx="2628904" cy="3562344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Манифест  императора Александра </a:t>
            </a:r>
            <a:r>
              <a:rPr lang="en-US" sz="1800" dirty="0" smtClean="0">
                <a:solidFill>
                  <a:schemeClr val="bg1"/>
                </a:solidFill>
              </a:rPr>
              <a:t>II</a:t>
            </a:r>
            <a:r>
              <a:rPr lang="ru-RU" sz="1800" dirty="0" smtClean="0">
                <a:solidFill>
                  <a:schemeClr val="bg1"/>
                </a:solidFill>
              </a:rPr>
              <a:t>                            о кончине  «после кратковременной,                      но тяжкой болезни» Государя Императора  Николая Павловича                      18 февраля 1855 года.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6446" y="500042"/>
            <a:ext cx="2900354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Е. И. </a:t>
            </a:r>
            <a:r>
              <a:rPr lang="ru-RU" dirty="0" err="1" smtClean="0">
                <a:solidFill>
                  <a:schemeClr val="bg1"/>
                </a:solidFill>
              </a:rPr>
              <a:t>Ботман</a:t>
            </a:r>
            <a:r>
              <a:rPr lang="ru-RU" dirty="0" smtClean="0">
                <a:solidFill>
                  <a:schemeClr val="bg1"/>
                </a:solidFill>
              </a:rPr>
              <a:t>. Портрет императора Александра </a:t>
            </a:r>
            <a:r>
              <a:rPr smtClean="0">
                <a:solidFill>
                  <a:schemeClr val="bg1"/>
                </a:solidFill>
              </a:rPr>
              <a:t>II</a:t>
            </a:r>
            <a:r>
              <a:rPr lang="ru-RU" dirty="0" smtClean="0">
                <a:solidFill>
                  <a:schemeClr val="bg1"/>
                </a:solidFill>
              </a:rPr>
              <a:t>. 1856 г.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2_4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7082" r="27144"/>
          <a:stretch>
            <a:fillRect/>
          </a:stretch>
        </p:blipFill>
        <p:spPr>
          <a:xfrm>
            <a:off x="1142976" y="357166"/>
            <a:ext cx="3714776" cy="59301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14942" y="1500174"/>
            <a:ext cx="3486160" cy="4562476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1900" dirty="0" smtClean="0">
                <a:solidFill>
                  <a:schemeClr val="bg1"/>
                </a:solidFill>
              </a:rPr>
              <a:t>Через год после кончины своего отца, императора Николая </a:t>
            </a:r>
            <a:r>
              <a:rPr lang="en-US" sz="1900" dirty="0" smtClean="0">
                <a:solidFill>
                  <a:schemeClr val="bg1"/>
                </a:solidFill>
              </a:rPr>
              <a:t>I</a:t>
            </a:r>
            <a:r>
              <a:rPr lang="ru-RU" sz="1900" dirty="0" smtClean="0">
                <a:solidFill>
                  <a:schemeClr val="bg1"/>
                </a:solidFill>
              </a:rPr>
              <a:t>, Александр </a:t>
            </a:r>
            <a:r>
              <a:rPr lang="en-US" sz="1900" dirty="0" smtClean="0">
                <a:solidFill>
                  <a:schemeClr val="bg1"/>
                </a:solidFill>
              </a:rPr>
              <a:t>II</a:t>
            </a:r>
            <a:r>
              <a:rPr lang="ru-RU" sz="1900" dirty="0" smtClean="0">
                <a:solidFill>
                  <a:schemeClr val="bg1"/>
                </a:solidFill>
              </a:rPr>
              <a:t> заключил 18 марта 1856 года в Париже мирный договор. В Крымской войне Россия потерпела поражение. Нужно было извлекать уроки из этой войны, перестраивать  систему управления страной, проводить реформы и снова двигаться вперёд. Но также необходимо было отметить массовый героизм всех слоёв населения  тех мест  империи, где проходили военные действия.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585791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Крымская война 1853-1856 гг. была и останется одним из героических                 и вместе с тем трагических событий в истории Российской империи. Несмотря на то, что исход войны для Российской империи был неудачным, мужество, самоотверженность и беспримерный героизм русской армии                     и русского народа широко отразились в отечественных наградных                              и памятных медалях и знаках отличия.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 Через пять месяцев после подписания Парижского мирного договора                             26 августа (7 сентября) 1856 г. Александр II короновался в Успенском соборе Кремля. В ознаменование этого события, в специальном Манифесте                                       «О Всемилостивейшем даровании народу милостей по случаю Коронования Его Императорского Величества», в том числе не остались без внимания участники Крымской войны и защиты Севастополя. 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В этот день была официально утверждена медаль не «За Победу» или «За взятие», а в первые в истории России  - «За защиту Севастополя»,                                                           а также  бронзовая медаль и бронзовый наперсный крест                                                                   «В память минувшей войны 1853 – 1856 гг.». В тот же день были «Высочайше утверждены Правила для раздачи бронзовой медали и бронзового наперсного креста </a:t>
            </a:r>
            <a:r>
              <a:rPr lang="ru-RU" sz="2000" dirty="0" smtClean="0">
                <a:solidFill>
                  <a:schemeClr val="bg1"/>
                </a:solidFill>
              </a:rPr>
              <a:t>«В </a:t>
            </a:r>
            <a:r>
              <a:rPr lang="ru-RU" sz="2000" dirty="0" smtClean="0">
                <a:solidFill>
                  <a:schemeClr val="bg1"/>
                </a:solidFill>
              </a:rPr>
              <a:t>память минувшей войны 1853 – 1856 гг.»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7950" y="500042"/>
            <a:ext cx="2343152" cy="71438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Архив ЗГО. Ф. И-19.      Оп. 1. Д. 1903. Л. 66.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Архив ЗГО. Ф. И-19. Оп.1. Д. 1903. Л. 66. Манифест А.2 о коронации и учреждении медалей. 26.08.1856 г._page-0001.jpg"/>
          <p:cNvPicPr>
            <a:picLocks noGrp="1" noChangeAspect="1"/>
          </p:cNvPicPr>
          <p:nvPr>
            <p:ph type="pic" idx="1"/>
          </p:nvPr>
        </p:nvPicPr>
        <p:blipFill>
          <a:blip r:embed="rId3">
            <a:lum/>
          </a:blip>
          <a:srcRect l="21484" r="11731" b="30171"/>
          <a:stretch>
            <a:fillRect/>
          </a:stretch>
        </p:blipFill>
        <p:spPr>
          <a:xfrm rot="5400000">
            <a:off x="113147" y="1029811"/>
            <a:ext cx="6203061" cy="514353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00760" y="2428868"/>
            <a:ext cx="2914656" cy="3633782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Манифест Александра </a:t>
            </a:r>
            <a:r>
              <a:rPr lang="en-US" sz="1800" dirty="0" smtClean="0">
                <a:solidFill>
                  <a:schemeClr val="bg1"/>
                </a:solidFill>
              </a:rPr>
              <a:t>II</a:t>
            </a:r>
            <a:r>
              <a:rPr lang="ru-RU" sz="1800" dirty="0" smtClean="0">
                <a:solidFill>
                  <a:schemeClr val="bg1"/>
                </a:solidFill>
              </a:rPr>
              <a:t>                 26 августа (7 сентября) 1856 года                            «О Всемилостивейшем даровании народу милостей по случаю Коронования Его Императорского Величества».                            Первый лист.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2209</TotalTime>
  <Words>1580</Words>
  <PresentationFormat>Экран (4:3)</PresentationFormat>
  <Paragraphs>183</Paragraphs>
  <Slides>42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Бумажная</vt:lpstr>
      <vt:lpstr>Слайд 1</vt:lpstr>
      <vt:lpstr>Слайд 2</vt:lpstr>
      <vt:lpstr>Крымская война 1853–1856 годов — глобальный военный конфликт между Российской империей и коалицией в составе Британской, Французской, Османской империй и Сардинского королевства. Боевые действия разворачивались на Кавказе, в Дунайских княжествах, на Балтийском, Чёрном, Азовском, Белом и Баренцевом морях, а также в низовьях Амура, на Камчатке и Курилах. Наибольшего напряжения они достигли в Крыму, поэтому в России война получила название «Крымской».                                                                       Итог войны — Парижский мирный договор, по которому Россия возвращала Турции крепость Карс взамен южной части Севастополя, уступала Молдавскому княжеству устье Дуная и часть Южной Бессарабии.</vt:lpstr>
      <vt:lpstr>Слайд 4</vt:lpstr>
      <vt:lpstr>Император Николай I                            на смертном одре.</vt:lpstr>
      <vt:lpstr>Архив ЗГО. Ф. И-19. Оп. 1. Д. 1903 . Л. 7.</vt:lpstr>
      <vt:lpstr>Е. И. Ботман. Портрет императора Александра II. 1856 г.</vt:lpstr>
      <vt:lpstr>       Крымская война 1853-1856 гг. была и останется одним из героических                 и вместе с тем трагических событий в истории Российской империи. Несмотря на то, что исход войны для Российской империи был неудачным, мужество, самоотверженность и беспримерный героизм русской армии                     и русского народа широко отразились в отечественных наградных                              и памятных медалях и знаках отличия.  Через пять месяцев после подписания Парижского мирного договора                             26 августа (7 сентября) 1856 г. Александр II короновался в Успенском соборе Кремля. В ознаменование этого события, в специальном Манифесте                                       «О Всемилостивейшем даровании народу милостей по случаю Коронования Его Императорского Величества», в том числе не остались без внимания участники Крымской войны и защиты Севастополя.  В этот день была официально утверждена медаль не «За Победу» или «За взятие», а в первые в истории России  - «За защиту Севастополя»,                                                           а также  бронзовая медаль и бронзовый наперсный крест                                                                   «В память минувшей войны 1853 – 1856 гг.». В тот же день были «Высочайше утверждены Правила для раздачи бронзовой медали и бронзового наперсного креста «В память минувшей войны 1853 – 1856 гг.»  </vt:lpstr>
      <vt:lpstr>Архив ЗГО. Ф. И-19.      Оп. 1. Д. 1903. Л. 66.</vt:lpstr>
      <vt:lpstr>Архив ЗГО. Ф. И-19. Оп. 1. Д. 1903 . Л. 70.</vt:lpstr>
      <vt:lpstr>Правила для раздачи бронзовой медали и бронзового наперсного креста в память минувшей войны 1853 – 1856 гг. (Архив ЗГО. Ф. И-19. Оп. 1. Д. 1795. Л. 10 – 10 об.) </vt:lpstr>
      <vt:lpstr> Медалью «В память войны 1853—1856» награждался широкий круг лиц,                       как воевавших на Крымской войне, так и находившихся в тылу. Рисунок медали был утверждён Александром II ещё 30 марта 1856 г. Медали были отчеканены двух разновидностей – из светлой и тёмной бронзы, обе диаметром 28 мм.                                                                              На лицевой стороне изображены вензели императоров Николая I и Александра II, увенчанные императорскими коронами и осенённые лучами «всевидящего ока», находящегося над ними. Внизу, под вензелями, вдоль бортика медали, годы Крымской войны: «1853-1854-1855-1856». На оборотной стороне горизонтальная надпись в пять строк, цитата из Псалтыри: «НА ТЯ – ГОСПОДИ – УПОВАХОМЪ, ДА – НЕ ПОСТЫДИМСЯ – ВО ВЕКИ». Большой смысл вкладывался в изображённое «око Господне» как символ божественного всезнания, всевидения и мудрости, вписанное в равносторонний треугольник (символ Троицы), от которого исходит сияние как символ Судьбы, промысла Божия. Медаль имела ушко для крепления к колодке или ленте. Носить медаль следовало на груди или в петлице. Носили эти награды на четырёх различных орденских лентах – в зависимости от степени участия награждаемых в войне.                                                                                               Медаль из светлой бронзы полагалось носить на одной из трёх разных лент: Георгиевской, Андреевской или Владимирской.       Медаль из тёмной бронзы полагалось носить на одной из двух разных лент: Владимирской или Анненской.   После смерти награждённых медаль переходила к потомкам, но без права ношения. </vt:lpstr>
      <vt:lpstr> Отчеканено всего около 1 700 000 медалей из светлой и темной бронзы. Основной тираж был изготовлен на Санкт-Петербургском монетном дворе, а 430 000 – на Екатеринбургском монетном дворе.</vt:lpstr>
      <vt:lpstr>         Наперсный крест «В память войны 1853—1856»  - массовая высочайше утверждённая  награда   Российской империи  для православного  российского   духовенства.  Им награждалось всё  православное российское духовенство                                    (от митрополитов до священников), как участвовавшее в Крымской войне, так и находившееся в тылу.  Рисунок  креста  утвержден  императором  21 июня 1856 года.                                             Размер креста  100 x 58 мм. В отличие  от  медали  четырехконечный  крест                                    с  расширенными концами  чеканился  только  из  тёмной бронзы и носили его  на шее  только  на  Владимирской ленте. На лицевой стороне креста:                                     в середине креста, в сиянии лучей, лицевая сторона медали «В память войны 1853 – 1856 гг.»– соединенные вензеля Николая I и Александра II под императорской короной. Вверху «всевидящее око»  с  исходящими лучами.                                                   Внизу, под вензелями,  даты: «1853-1854-1855-1856». На оборотной стороне:  в  середине  креста  в  сиянии  лучей – оборотная сторона  медали «В память войны 1853 – 1856 гг.»  Надпись:  «НА ТЯ ГОСПОДИ  УПОВАХОМЪ,  ДА  НЕ  ПОСТЫДИМСЯ  ВО  ВЕКИ». После  смерти награждённых крест  оставался у потомков.   </vt:lpstr>
      <vt:lpstr>Наперсный крест                               «В память войны 1853 – 18 56 гг.». Лицевая сторона</vt:lpstr>
      <vt:lpstr>Священники Свято – Троицкого собора Златоустовского завода                              В. Н. Переберин и С. Я. Комаров, награждённые наперсным крестом                                    «В память войны 1853 – 1856 годов. (Альбом Иванова. ЗКМ)</vt:lpstr>
      <vt:lpstr>  Казённая промышленность Российской империи изначально  создавалась для нужд обороны. Одни предприятия, как  Тульский и Ижевский заводы, подчинялись  непосредственно Военному Министерству,  другие как Златоустовские  заводы, входя в горное ведомство, работали, преимущественно, в интересах армии и флота. В состав продукции  которую они  производили входили:  артиллерийские орудия,  артиллерийские снаряды, гранаты, бомбы, холодное оружие, кирасы, ружейные  стволы, шанцевый инструмент.</vt:lpstr>
      <vt:lpstr>Златоустовский  горный  округ (1811 – 1918 гг.), на протяжении  всей  своей истории, являлся важной частью военно - промышленного  комплекса России, обеспечивая страну оружием, боеприпасами и военным снаряжением  самого  высокого качества. Все поставки осуществлялись                      его заводами в срок и по низким ценам, что было особенно важно                                                                     в ходе  военных  кампаний.            В годы Крымской войны заводы Златоустовского горного  округа  также поставляли свою продукцию  на  поле боя.</vt:lpstr>
      <vt:lpstr>Таблица выпуска продукции заводами Златоустовского горного округа                           1853 – 1855 годы  в пудах</vt:lpstr>
      <vt:lpstr>Таблица выпуска продукции  Златоустовской оружейной фабрики                              в 1853 – 1865 годах в штуках</vt:lpstr>
      <vt:lpstr>С.М. Прокудин –Горский. Горка из оружия в Арсенальном музее Златоустовского казённого завода. 1910 год</vt:lpstr>
      <vt:lpstr>Наряду с боевым холодным оружием на Златоустовской оружейной фабрике изготовляли защитное вооружение – кирасы и каски. </vt:lpstr>
      <vt:lpstr>Управляли заводами Златоустовского горного округа горные инженеры и чиновники, а также приказнослужители, в цехах  - работали мастеровые. Служба и тех, и других относилась к военной и регламентировалась Горным уставом.                                               Для пополнения числа мастеровых, на  заводы  направляли  часть рекрутов, призванных в армию.  Округ возглавлял Горный начальник  Златоустовских заводов и Оружейной  фабрики.  В апреле 1855 года в округе  сменился Горный начальник. Вместо АЛЕКСАНДРА АНДРЕЕВИЧА ИОССЫ был назначен ГУСТАВ ВАСИЛЬЕВИЧ ЛИЗЕЛЬ.</vt:lpstr>
      <vt:lpstr>А. А. Иосса. Портрет. Альбом Иванова. ЗКМ.</vt:lpstr>
      <vt:lpstr>Архив ЗГО.  Ф. И-19. Оп. 1. Д. 1902. Л. 1.</vt:lpstr>
      <vt:lpstr>Г. В. Лизель. Портрет. Альбом Иванова. ЗКМ.</vt:lpstr>
      <vt:lpstr>Подорожная № 348/2 Горного инженера, подполковника Лизеля на проезд от города Екатеринбурга до Златоустовских заводв от 27 июня 1855 года. (Архив ЗГО. Ф. И-19. Оп. 1. Д.1902. Л. 36.)</vt:lpstr>
      <vt:lpstr>Министерство финансов Российской империи оценило вклад Уральских горных заводов, в том числе Златоустовских заводов,                                                        в оборону страны, в снабжение армии и флота оружием и боеприпасами. В октябре 1856 года Горный начальник Златоустовских заводов                                                               Г. В. Лизель получил предписание Главного начальника горных заводов Уральского хребта от 17 октября 1856 г. № 3453 о том, что необходимо доставить именные списки для награждения «медалью         в память минувшей войны» согласно Высочайше утверждённых правил, так как министр финансов предложил рассмотреть права  «служащих по ведомству Уральских горных заводов чинов,                                    на получение медалей в память минувшей войны».                                                                                                                  Период службы должен быть с 14 июня 1853 по 19 марта 1856 года. 31 октября 1856 года был составлен «Список штаб- и обер-офицерам   и чиновникам, состоящим на службе по Златоустовским заводам, которым на основании Высочайше утверждённых в 26 день августа 1856 года правил, следуют бронзовые медали в память войны 1853 – 1856 годов». Список включал имена  57 офицеров. </vt:lpstr>
      <vt:lpstr>Архив ЗГО. Ф. И-19.            Оп. 1. Д. 1795. Л. 4</vt:lpstr>
      <vt:lpstr>Архив ЗГО. Ф. И-19.             Оп. 1. Д. 1795. Л. 310</vt:lpstr>
      <vt:lpstr>Капитан Темников Никанор Григорьевич, управитель Саткинского завода, коллежский ассесор  Поль Даниил Иванович, заведующий Златоустовской горной аптекой с медалями из светлой бронзы в память войны 1853 – 1856 годов. Альбом Иванова. ЗКМ.</vt:lpstr>
      <vt:lpstr>Архив ЗГО. Ф. И-19. Оп. 1. Д. 1795. Л. 368</vt:lpstr>
      <vt:lpstr>Приказ министра финансов по Корпусу горных  инженеров                                               от  1 декабря 1856 года № 34 давал право на получение медали «классным и нижним чинам Горного ведомства, имеющим обмундирование военного покроя – бронзовую светлую, а прочим нижним и рабочим чинам, не имеющим форменного обмундирования – бронзовую тёмную». В январе – феврале 1857 года управители заводов Златоустовского горного округа представили списки для награждения медалью в память войны 1853 – 1856 годов нижних и рабочих чинов своих заводов. В списки были включены почти все служащие и мастеровые заводов, исключения составили «лица, осуждённые и не получившие прощения, а также состоящие под судом и следствием, и лица,          не достигшие  к 19 марта 1856 года возраста, с которого служба считается за действительную».</vt:lpstr>
      <vt:lpstr>Архив ЗГО. Ф. И-19. Оп. 1. Д. 1795. Л. 9.</vt:lpstr>
      <vt:lpstr>Начальник Штаба Корпуса горных инженеров своим  отношением                                 от  22 июня 1857 года извещал Горного начальника Златоустовских заводов                  Г. В. Лизеля, что для Златоустовских заводов отпущено 399 светлых                     и 8 144 тёмных медалей «В память войны 1853 – 1856 г.», а также 1 601 аршин    13 вершков Владимирской ленты для раздачи чиновникам, нижним чинам             и мастеровым. Медали забрать из Екатеринбургского монетного двора. 13 сентября 1857 года, согласно накладной Екатеринбургского монетного двора № 1629, было  отправлено в Златоуст с мастеровым Степаном Бурдиным - 399 светлых медалей весом 13  и ¼ фунта, а также – 8 144 тёмных медали весом 6 пудов 28 фунтов, уложенных в 2 деревянных ящика.</vt:lpstr>
      <vt:lpstr>Архив ЗГО. Ф. И-19. Оп. 1. Д. 1795. Л. 370. Подлинник. Фрагмент</vt:lpstr>
      <vt:lpstr>Архив ЗГО. Ф. И-19. Оп. 1. Д. 1795. Л. 384. Подлинник.</vt:lpstr>
      <vt:lpstr>В январе – феврале 1858 года конторы заводов Златоустовского горного округа доложили Главной конторе Златоустовских заводов о получении медалей: </vt:lpstr>
      <vt:lpstr>21 апреля 1858 года Горный начальник Златоустовских заводов получил отношение Начальника Штаба Корпуса горных инженеров                                      от 18 марта 1858 года № 999 о препровождении «доставленных из Медицинского Департамента Военного Министерства медали из светлой бронзы в память войны 1853 – 1856 годов и к ней 3 вершка Андреевской ленты, для выдачи бывшему Старшему Лекарю Запасного пехотного полка 17 дивизии, а ныне состоящему при Кусинском заводе лекарем, Калиновскому …».  В 1857 – 1858 годах на заводы Златоустовского горного округа                                                для раздачи офицерским, классным и нижним чинам поступило                              456 медалей из светлой бронзы, 8 144 медали из тёмной бронзы           на Владимирской ленте  и 1 медаль из светлой бронзы                                      на Андреевской ленте. </vt:lpstr>
      <vt:lpstr>Архив ЗГО, Ф. И-19. Оп.1. Д. 1795. Л. 408. Подлинник</vt:lpstr>
      <vt:lpstr>Альбом Иванова. ЗКМ.</vt:lpstr>
      <vt:lpstr>Источники и литература:  Архив ЗГО. Ф. И-19. Оп. 1. Д. 1627. Л. 172об., 182.   Архив ЗГО. Ф. И-19. Оп. 1. Д. 1742. Л. 6 - 9.  Архив ЗГО. Ф. И-19. Оп. 1. Д. 1763. Л. 82.  Архив ЗГО. Ф. И-19. Оп. 1. Д. 1766. Л. 38.  Архив ЗГО. Ф. И-19. Оп. 1. Д. 1795.   Архив ЗГО. Ф. И-19. Оп. 1. Д. 1838. Л. 6 - 8.   Архив ЗГО. Ф. И-19. Оп. 1. Д. 1881. Л. 6 - 9.  Архив ЗГО. Ф. И-19. Оп. 1. Д. 1902. Л. 1, 36. Архив ЗГО. Ф. И-24. Оп. 1. Д. 1903. Л. 7, 66,70. Альбом Иванова. Златоустовский краеведческий музей. Ковавшие славу горному краю /Составители Л.П. Заева, А. В. Козлов. – Златоуст: ООО «ФотоМир», 2011. Азин В.С., Валеев Е.М. «Да не постыдимся во веки» /Военно-исторический журнал. Май 2024.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1</cp:lastModifiedBy>
  <cp:revision>468</cp:revision>
  <dcterms:created xsi:type="dcterms:W3CDTF">2021-02-10T06:57:09Z</dcterms:created>
  <dcterms:modified xsi:type="dcterms:W3CDTF">2024-09-27T09:22:57Z</dcterms:modified>
</cp:coreProperties>
</file>